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03" r:id="rId2"/>
    <p:sldId id="317" r:id="rId3"/>
    <p:sldId id="321" r:id="rId4"/>
    <p:sldId id="322" r:id="rId5"/>
    <p:sldId id="323" r:id="rId6"/>
    <p:sldId id="324" r:id="rId7"/>
    <p:sldId id="325" r:id="rId8"/>
    <p:sldId id="330" r:id="rId9"/>
    <p:sldId id="326" r:id="rId10"/>
    <p:sldId id="327" r:id="rId11"/>
    <p:sldId id="318" r:id="rId12"/>
    <p:sldId id="328" r:id="rId13"/>
    <p:sldId id="329" r:id="rId14"/>
    <p:sldId id="310" r:id="rId15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latin typeface="Cambria"/>
                <a:cs typeface="Cambria"/>
              </a:rPr>
              <a:t>Department</a:t>
            </a:r>
            <a:r>
              <a:rPr lang="en-US" sz="1400" b="0" i="0" baseline="0" dirty="0">
                <a:solidFill>
                  <a:schemeClr val="bg1"/>
                </a:solidFill>
                <a:latin typeface="Cambria"/>
                <a:cs typeface="Cambria"/>
              </a:rPr>
              <a:t> of Electrical &amp; Computer Engineering</a:t>
            </a:r>
            <a:endParaRPr lang="en-US" sz="14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09" y="5931691"/>
            <a:ext cx="1282700" cy="92630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27868" y="2307817"/>
            <a:ext cx="8225582" cy="37310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75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43488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49223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accent1"/>
                </a:solidFill>
                <a:latin typeface="Cambria"/>
                <a:cs typeface="Cambria"/>
              </a:rPr>
              <a:t>DEPARTMENT OF</a:t>
            </a:r>
            <a:r>
              <a:rPr lang="en-US" sz="1000" b="0" i="0" baseline="0" dirty="0">
                <a:solidFill>
                  <a:schemeClr val="accent1"/>
                </a:solidFill>
                <a:latin typeface="Cambria"/>
                <a:cs typeface="Cambria"/>
              </a:rPr>
              <a:t> ELECTRICAL AND COMPUTER ENGINEERING</a:t>
            </a:r>
            <a:endParaRPr lang="en-US" sz="1000" b="0" i="0" dirty="0">
              <a:solidFill>
                <a:schemeClr val="accent1"/>
              </a:solidFill>
              <a:latin typeface="Cambria"/>
              <a:cs typeface="Cambr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90" r:id="rId5"/>
    <p:sldLayoutId id="2147484267" r:id="rId6"/>
    <p:sldLayoutId id="2147484269" r:id="rId7"/>
    <p:sldLayoutId id="2147484270" r:id="rId8"/>
    <p:sldLayoutId id="2147484265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7940" y="1523505"/>
            <a:ext cx="7858037" cy="1779041"/>
          </a:xfrm>
        </p:spPr>
        <p:txBody>
          <a:bodyPr/>
          <a:lstStyle/>
          <a:p>
            <a:r>
              <a:rPr lang="en-US" sz="3200" b="1" dirty="0"/>
              <a:t>Connected Vehicles: </a:t>
            </a:r>
            <a:br>
              <a:rPr lang="en-US" sz="3200" b="1" dirty="0"/>
            </a:br>
            <a:r>
              <a:rPr lang="en-US" sz="3200" b="1" dirty="0"/>
              <a:t>Solutions and Challenges.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Conversations with Connected Vehicles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47942" y="3887063"/>
            <a:ext cx="7858035" cy="774700"/>
          </a:xfrm>
        </p:spPr>
        <p:txBody>
          <a:bodyPr/>
          <a:lstStyle/>
          <a:p>
            <a:r>
              <a:rPr lang="en-US" sz="2000" dirty="0"/>
              <a:t>Simon Mayer. Department of Computer Science, </a:t>
            </a:r>
            <a:br>
              <a:rPr lang="en-US" sz="2000" dirty="0"/>
            </a:br>
            <a:r>
              <a:rPr lang="en-US" sz="2000" dirty="0"/>
              <a:t>ETH Zurich &amp; Josh Siegel. Field Intelligence Laboratory, MIT.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E307F95-22FC-45BE-B716-AE9CBCC133DD}"/>
              </a:ext>
            </a:extLst>
          </p:cNvPr>
          <p:cNvSpPr txBox="1">
            <a:spLocks/>
          </p:cNvSpPr>
          <p:nvPr/>
        </p:nvSpPr>
        <p:spPr bwMode="auto">
          <a:xfrm>
            <a:off x="947938" y="2348608"/>
            <a:ext cx="7858035" cy="774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12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9144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1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1371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8288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Ning Lu, Nan Cheng &amp; Ning Zhang, Student Members, IEEE,</a:t>
            </a:r>
            <a:br>
              <a:rPr lang="nl-NL" sz="2000" dirty="0"/>
            </a:br>
            <a:r>
              <a:rPr lang="en-US" sz="2000" dirty="0" err="1"/>
              <a:t>Xuemin</a:t>
            </a:r>
            <a:r>
              <a:rPr lang="en-US" sz="2000" dirty="0"/>
              <a:t> Shen, Fellow, IEEE, and Jon W. Mark, Life Fellow, IEEE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28FFEF8-8D5B-4039-96D7-156C70E18C0D}"/>
              </a:ext>
            </a:extLst>
          </p:cNvPr>
          <p:cNvSpPr txBox="1">
            <a:spLocks/>
          </p:cNvSpPr>
          <p:nvPr/>
        </p:nvSpPr>
        <p:spPr bwMode="auto">
          <a:xfrm>
            <a:off x="947937" y="4947145"/>
            <a:ext cx="7858035" cy="774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12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9144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1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1371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8288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sz="2200" dirty="0"/>
            </a:br>
            <a:r>
              <a:rPr lang="en-US" sz="2200" dirty="0"/>
              <a:t>Anusha Swarup, ECE Graduate Student</a:t>
            </a:r>
            <a:br>
              <a:rPr lang="en-US" sz="2200" dirty="0"/>
            </a:br>
            <a:r>
              <a:rPr lang="en-US" sz="2200" dirty="0"/>
              <a:t>&amp; Medini J. Aradhya, ECE Graduate Student.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r>
              <a:rPr lang="en-US" sz="3200" dirty="0"/>
              <a:t>Functional Semantic Metadata for Smart Vehicles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72000" y="2097579"/>
            <a:ext cx="4013313" cy="3731034"/>
          </a:xfrm>
        </p:spPr>
        <p:txBody>
          <a:bodyPr/>
          <a:lstStyle/>
          <a:p>
            <a:r>
              <a:rPr lang="en-US" dirty="0"/>
              <a:t>Functional semantic metadata is used to capture the functionality of the </a:t>
            </a:r>
            <a:r>
              <a:rPr lang="en-US" dirty="0" err="1"/>
              <a:t>CouldThink</a:t>
            </a:r>
            <a:r>
              <a:rPr lang="en-US" dirty="0"/>
              <a:t> API by providing access to vehicle data individually identified by a VIN ( vehicle Identification No.)</a:t>
            </a:r>
          </a:p>
          <a:p>
            <a:r>
              <a:rPr lang="en-US" dirty="0" err="1"/>
              <a:t>Eg</a:t>
            </a:r>
            <a:r>
              <a:rPr lang="en-US" dirty="0"/>
              <a:t>: Integration with Google Maps or </a:t>
            </a:r>
            <a:r>
              <a:rPr lang="en-US" dirty="0" err="1"/>
              <a:t>OpenStreetMaps</a:t>
            </a:r>
            <a:r>
              <a:rPr lang="en-US" dirty="0"/>
              <a:t> with the data from the API is used to provide location/tracking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84A0E-F3F2-41B7-838F-B8F718DE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2511686"/>
            <a:ext cx="4215113" cy="247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05421" y="810064"/>
            <a:ext cx="7556500" cy="751295"/>
          </a:xfrm>
        </p:spPr>
        <p:txBody>
          <a:bodyPr/>
          <a:lstStyle/>
          <a:p>
            <a:pPr algn="ctr"/>
            <a:r>
              <a:rPr lang="en-US" dirty="0"/>
              <a:t>Monitoring Car Interactions 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4294967295"/>
          </p:nvPr>
        </p:nvSpPr>
        <p:spPr>
          <a:xfrm>
            <a:off x="793750" y="1452314"/>
            <a:ext cx="7556500" cy="36315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Need: </a:t>
            </a:r>
          </a:p>
          <a:p>
            <a:r>
              <a:rPr lang="en-US" sz="1800" dirty="0"/>
              <a:t> Monitoring car interaction with the web of things is increasingly important in terms of security as to what information leaves/ enters the car. </a:t>
            </a:r>
          </a:p>
          <a:p>
            <a:r>
              <a:rPr lang="en-US" sz="1800" dirty="0"/>
              <a:t>Who has access to the actuation controls of the vehicles. </a:t>
            </a:r>
          </a:p>
          <a:p>
            <a:r>
              <a:rPr lang="en-US" sz="1800" dirty="0"/>
              <a:t>To prevent loss of information or wrong interpretation of the data available specific to a car type/ model .</a:t>
            </a:r>
          </a:p>
          <a:p>
            <a:r>
              <a:rPr lang="en-US" sz="1800" dirty="0"/>
              <a:t>Misuse of private data by authorities </a:t>
            </a:r>
          </a:p>
          <a:p>
            <a:pPr marL="0" indent="0">
              <a:buNone/>
            </a:pPr>
            <a:r>
              <a:rPr lang="en-US" sz="1800" b="1" dirty="0"/>
              <a:t>Solution adopted : </a:t>
            </a:r>
          </a:p>
          <a:p>
            <a:r>
              <a:rPr lang="en-US" sz="1800" dirty="0"/>
              <a:t>Integrated software that logs all HTTP requests and responses with </a:t>
            </a:r>
            <a:r>
              <a:rPr lang="en-US" sz="1800" dirty="0" err="1"/>
              <a:t>CloudThink</a:t>
            </a:r>
            <a:r>
              <a:rPr lang="en-US" sz="1800" dirty="0"/>
              <a:t> backend and makes this data available to users in real time. </a:t>
            </a:r>
          </a:p>
        </p:txBody>
      </p:sp>
    </p:spTree>
    <p:extLst>
      <p:ext uri="{BB962C8B-B14F-4D97-AF65-F5344CB8AC3E}">
        <p14:creationId xmlns:p14="http://schemas.microsoft.com/office/powerpoint/2010/main" val="70490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Limitations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563483"/>
            <a:ext cx="8225582" cy="3731034"/>
          </a:xfrm>
        </p:spPr>
        <p:txBody>
          <a:bodyPr/>
          <a:lstStyle/>
          <a:p>
            <a:r>
              <a:rPr lang="en-US" dirty="0"/>
              <a:t>Lack of security measures on actuation protocols. ( </a:t>
            </a:r>
            <a:r>
              <a:rPr lang="en-US" dirty="0" err="1"/>
              <a:t>Eg</a:t>
            </a:r>
            <a:r>
              <a:rPr lang="en-US" dirty="0"/>
              <a:t>: door lock/open etc.)</a:t>
            </a:r>
          </a:p>
          <a:p>
            <a:r>
              <a:rPr lang="en-US" dirty="0"/>
              <a:t>Heavily dependent on Current lighting conditions for object recognition.</a:t>
            </a:r>
          </a:p>
          <a:p>
            <a:r>
              <a:rPr lang="en-US" dirty="0"/>
              <a:t>Visual Similarity of distinct vehicles not taken into consideration. </a:t>
            </a:r>
          </a:p>
          <a:p>
            <a:r>
              <a:rPr lang="en-US" dirty="0"/>
              <a:t>Even though </a:t>
            </a:r>
            <a:r>
              <a:rPr lang="en-US" dirty="0" err="1"/>
              <a:t>CARduino</a:t>
            </a:r>
            <a:r>
              <a:rPr lang="en-US" dirty="0"/>
              <a:t> has a buffer, loss of GSM signal may mean loss of information temporarily in critical situations. </a:t>
            </a:r>
          </a:p>
        </p:txBody>
      </p:sp>
    </p:spTree>
    <p:extLst>
      <p:ext uri="{BB962C8B-B14F-4D97-AF65-F5344CB8AC3E}">
        <p14:creationId xmlns:p14="http://schemas.microsoft.com/office/powerpoint/2010/main" val="202117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Future Scope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641991"/>
            <a:ext cx="8225582" cy="3731034"/>
          </a:xfrm>
        </p:spPr>
        <p:txBody>
          <a:bodyPr/>
          <a:lstStyle/>
          <a:p>
            <a:r>
              <a:rPr lang="en-US" dirty="0"/>
              <a:t>Expanding the API to allow return interaction </a:t>
            </a:r>
          </a:p>
          <a:p>
            <a:r>
              <a:rPr lang="en-US" dirty="0"/>
              <a:t>Incorporating lighting conditions into the visual object recognition algorithm.</a:t>
            </a:r>
          </a:p>
          <a:p>
            <a:r>
              <a:rPr lang="en-US" dirty="0"/>
              <a:t>Enabling 3</a:t>
            </a:r>
            <a:r>
              <a:rPr lang="en-US" baseline="30000" dirty="0"/>
              <a:t>rd</a:t>
            </a:r>
            <a:r>
              <a:rPr lang="en-US" dirty="0"/>
              <a:t> party application builders to modify firmware behavior on the </a:t>
            </a:r>
            <a:r>
              <a:rPr lang="en-US" dirty="0" err="1"/>
              <a:t>CARduino</a:t>
            </a:r>
            <a:r>
              <a:rPr lang="en-US" dirty="0"/>
              <a:t> within controlled boundaries keeping in mind the risk of malicious code execution to protect sensitive data. </a:t>
            </a:r>
          </a:p>
        </p:txBody>
      </p:sp>
    </p:spTree>
    <p:extLst>
      <p:ext uri="{BB962C8B-B14F-4D97-AF65-F5344CB8AC3E}">
        <p14:creationId xmlns:p14="http://schemas.microsoft.com/office/powerpoint/2010/main" val="175701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/>
        </p:nvSpPr>
        <p:spPr bwMode="auto">
          <a:xfrm>
            <a:off x="793751" y="838522"/>
            <a:ext cx="7556499" cy="774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12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9144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1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1371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8288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itle 2"/>
          <p:cNvSpPr>
            <a:spLocks noGrp="1"/>
          </p:cNvSpPr>
          <p:nvPr/>
        </p:nvSpPr>
        <p:spPr bwMode="auto">
          <a:xfrm>
            <a:off x="793750" y="29940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accent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/>
        </p:nvSpPr>
        <p:spPr bwMode="auto">
          <a:xfrm>
            <a:off x="793750" y="1613222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33600" y="838522"/>
            <a:ext cx="8816132" cy="888687"/>
          </a:xfrm>
        </p:spPr>
        <p:txBody>
          <a:bodyPr/>
          <a:lstStyle/>
          <a:p>
            <a:pPr algn="ctr"/>
            <a:r>
              <a:rPr lang="en-US" dirty="0"/>
              <a:t>Introduction to what is discussed 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BCE7A06-6EAD-4F4C-8173-A4A17418A74D}"/>
              </a:ext>
            </a:extLst>
          </p:cNvPr>
          <p:cNvSpPr txBox="1">
            <a:spLocks/>
          </p:cNvSpPr>
          <p:nvPr/>
        </p:nvSpPr>
        <p:spPr bwMode="auto">
          <a:xfrm>
            <a:off x="233600" y="1670216"/>
            <a:ext cx="8475394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Systems that allow drivers and fleet managers to interact with connected vehicles. </a:t>
            </a:r>
          </a:p>
          <a:p>
            <a:pPr defTabSz="914400"/>
            <a:r>
              <a:rPr lang="en-US" dirty="0"/>
              <a:t>Move data from vehicles to a remote server, established by an open vehicle telematics platform called </a:t>
            </a:r>
            <a:r>
              <a:rPr lang="en-US" dirty="0" err="1"/>
              <a:t>CloudThink</a:t>
            </a:r>
            <a:r>
              <a:rPr lang="en-US" dirty="0"/>
              <a:t>. </a:t>
            </a:r>
          </a:p>
          <a:p>
            <a:pPr defTabSz="914400"/>
            <a:r>
              <a:rPr lang="en-US" dirty="0"/>
              <a:t>3 Main Objectives : </a:t>
            </a:r>
            <a:br>
              <a:rPr lang="en-US" dirty="0"/>
            </a:br>
            <a:r>
              <a:rPr lang="en-US" dirty="0"/>
              <a:t>a) Allow user interaction with vehicles using object recognition methods and generate user interfaces.</a:t>
            </a:r>
            <a:br>
              <a:rPr lang="en-US" dirty="0"/>
            </a:br>
            <a:r>
              <a:rPr lang="en-US" dirty="0"/>
              <a:t>b) How  functional semantic data can be used to smooth boundaries between virtual and physical world.</a:t>
            </a:r>
            <a:br>
              <a:rPr lang="en-US" dirty="0"/>
            </a:br>
            <a:r>
              <a:rPr lang="en-US" dirty="0"/>
              <a:t>c) A method for monitoring user interactions to increase safety and security.  </a:t>
            </a:r>
          </a:p>
          <a:p>
            <a:pPr marL="0" indent="0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6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907719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660124"/>
            <a:ext cx="8225582" cy="4378727"/>
          </a:xfrm>
        </p:spPr>
        <p:txBody>
          <a:bodyPr/>
          <a:lstStyle/>
          <a:p>
            <a:r>
              <a:rPr lang="en-US" dirty="0"/>
              <a:t>Vehicles are one of the most frequently interacted with objects outside homes/ offices. Hence Web enabling vehicles will offer an opportunity to increase quality of life. </a:t>
            </a:r>
          </a:p>
          <a:p>
            <a:r>
              <a:rPr lang="en-US" dirty="0"/>
              <a:t>Potential to conserve and optimize the fuel and time spent commuting.</a:t>
            </a:r>
          </a:p>
          <a:p>
            <a:r>
              <a:rPr lang="en-US" dirty="0"/>
              <a:t>Reducing transit costs.</a:t>
            </a:r>
          </a:p>
          <a:p>
            <a:r>
              <a:rPr lang="en-US" dirty="0"/>
              <a:t>Integration of automobiles with other transit systems- Improved connectivity. </a:t>
            </a:r>
          </a:p>
          <a:p>
            <a:r>
              <a:rPr lang="en-US" dirty="0"/>
              <a:t>Provide feedback to help in safety and security. </a:t>
            </a:r>
          </a:p>
          <a:p>
            <a:r>
              <a:rPr lang="en-US" dirty="0"/>
              <a:t>A comprehensive development strategy without the need for reporting.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10AC0-230B-4B56-938B-A55284346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01" y="1528829"/>
            <a:ext cx="3657600" cy="4518147"/>
          </a:xfrm>
        </p:spPr>
        <p:txBody>
          <a:bodyPr/>
          <a:lstStyle/>
          <a:p>
            <a:r>
              <a:rPr lang="en-US" dirty="0"/>
              <a:t>Vehicle to cloud communication platform </a:t>
            </a:r>
          </a:p>
          <a:p>
            <a:r>
              <a:rPr lang="en-US" dirty="0"/>
              <a:t>Consists of  : A  hardware platform called </a:t>
            </a:r>
            <a:r>
              <a:rPr lang="en-US" u="sng" dirty="0" err="1"/>
              <a:t>CARduino</a:t>
            </a:r>
            <a:r>
              <a:rPr lang="en-US" dirty="0"/>
              <a:t> connected with OBD port that transmits the data over a </a:t>
            </a:r>
            <a:r>
              <a:rPr lang="en-US" u="sng" dirty="0"/>
              <a:t>GSM link.</a:t>
            </a:r>
          </a:p>
          <a:p>
            <a:r>
              <a:rPr lang="en-US" dirty="0"/>
              <a:t>A </a:t>
            </a:r>
            <a:r>
              <a:rPr lang="en-US" u="sng" dirty="0"/>
              <a:t>Data Server </a:t>
            </a:r>
            <a:r>
              <a:rPr lang="en-US" dirty="0"/>
              <a:t>stores data uploaded from each car in a local database and the </a:t>
            </a:r>
            <a:r>
              <a:rPr lang="en-US" u="sng" dirty="0"/>
              <a:t>Gateway server </a:t>
            </a:r>
            <a:r>
              <a:rPr lang="en-US" dirty="0"/>
              <a:t>allows </a:t>
            </a:r>
            <a:r>
              <a:rPr lang="en-US" u="sng" dirty="0"/>
              <a:t>third parties </a:t>
            </a:r>
            <a:r>
              <a:rPr lang="en-US" dirty="0"/>
              <a:t>to access the data in a uniform way via a REST API.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345F45-7726-42DD-93CE-B70203C3E4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461507" y="1378845"/>
            <a:ext cx="4243766" cy="4426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01" y="716865"/>
            <a:ext cx="7556500" cy="111601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CloudThink</a:t>
            </a:r>
            <a:r>
              <a:rPr lang="en-US" dirty="0"/>
              <a:t> Platform </a:t>
            </a:r>
          </a:p>
        </p:txBody>
      </p:sp>
    </p:spTree>
    <p:extLst>
      <p:ext uri="{BB962C8B-B14F-4D97-AF65-F5344CB8AC3E}">
        <p14:creationId xmlns:p14="http://schemas.microsoft.com/office/powerpoint/2010/main" val="294923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907719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Use cases for </a:t>
            </a:r>
            <a:r>
              <a:rPr lang="en-US" dirty="0" err="1"/>
              <a:t>CloudThink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730769"/>
            <a:ext cx="8225582" cy="4219512"/>
          </a:xfrm>
        </p:spPr>
        <p:txBody>
          <a:bodyPr/>
          <a:lstStyle/>
          <a:p>
            <a:r>
              <a:rPr lang="en-US" dirty="0"/>
              <a:t>This platform is Agnostic of the concrete type and make of the vehicle. Enabling data sharing across boundaries of car manufacturers.</a:t>
            </a:r>
          </a:p>
          <a:p>
            <a:r>
              <a:rPr lang="en-US" dirty="0"/>
              <a:t>Virtual Vehicle leash – tracking stolen vehicles.</a:t>
            </a:r>
          </a:p>
          <a:p>
            <a:r>
              <a:rPr lang="en-US" dirty="0"/>
              <a:t>Reducing environmental Impact by providing ways to economize fuel.</a:t>
            </a:r>
          </a:p>
          <a:p>
            <a:r>
              <a:rPr lang="en-US" dirty="0"/>
              <a:t>Improving safety standards by providing feedback to drivers.</a:t>
            </a:r>
          </a:p>
          <a:p>
            <a:r>
              <a:rPr lang="en-US" dirty="0"/>
              <a:t>This platform could also be used to help drivers monetize their driving data. </a:t>
            </a:r>
            <a:r>
              <a:rPr lang="en-US" dirty="0" err="1"/>
              <a:t>Eg</a:t>
            </a:r>
            <a:r>
              <a:rPr lang="en-US" dirty="0"/>
              <a:t>: sharing usage statistics with the manufacturer to help improve vehicle characteristics</a:t>
            </a:r>
          </a:p>
          <a:p>
            <a:r>
              <a:rPr lang="en-US" dirty="0"/>
              <a:t>Help improve road quality/ maintenance with the help of real time feedback. </a:t>
            </a:r>
          </a:p>
        </p:txBody>
      </p:sp>
    </p:spTree>
    <p:extLst>
      <p:ext uri="{BB962C8B-B14F-4D97-AF65-F5344CB8AC3E}">
        <p14:creationId xmlns:p14="http://schemas.microsoft.com/office/powerpoint/2010/main" val="344270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70F1B2-EA68-4E0D-86D1-383D0E741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792" y="1379478"/>
            <a:ext cx="4156352" cy="4959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Responsible for transmitting information from vehicle to </a:t>
            </a:r>
            <a:r>
              <a:rPr lang="en-US" dirty="0" err="1"/>
              <a:t>CloudThink</a:t>
            </a:r>
            <a:r>
              <a:rPr lang="en-US" dirty="0"/>
              <a:t> back end infrastructure where data is stored in an </a:t>
            </a:r>
            <a:r>
              <a:rPr lang="en-US" u="sng" dirty="0"/>
              <a:t>SQL database </a:t>
            </a:r>
          </a:p>
          <a:p>
            <a:r>
              <a:rPr lang="en-US" dirty="0"/>
              <a:t>All messages sent via GSM link are </a:t>
            </a:r>
            <a:r>
              <a:rPr lang="en-US" u="sng" dirty="0"/>
              <a:t>encoded</a:t>
            </a:r>
            <a:r>
              <a:rPr lang="en-US" dirty="0"/>
              <a:t> to minimize volume of transmitted data </a:t>
            </a:r>
          </a:p>
          <a:p>
            <a:r>
              <a:rPr lang="en-US" dirty="0"/>
              <a:t>Each message sent consists of a recording timestamp, type of data, the data and a checksum to ensure accurate data capture.</a:t>
            </a:r>
          </a:p>
          <a:p>
            <a:r>
              <a:rPr lang="en-US" dirty="0" err="1"/>
              <a:t>CARduino</a:t>
            </a:r>
            <a:r>
              <a:rPr lang="en-US" dirty="0"/>
              <a:t> has an onboard Accelerometer and GPS receiver configured to listen to the cars OBD-II interface. </a:t>
            </a:r>
          </a:p>
          <a:p>
            <a:r>
              <a:rPr lang="en-US" dirty="0"/>
              <a:t>On board memory unit, to buffer and transmit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92" y="605256"/>
            <a:ext cx="7556500" cy="1116012"/>
          </a:xfrm>
        </p:spPr>
        <p:txBody>
          <a:bodyPr/>
          <a:lstStyle/>
          <a:p>
            <a:pPr algn="ctr"/>
            <a:r>
              <a:rPr lang="en-US" dirty="0" err="1"/>
              <a:t>CARduino</a:t>
            </a:r>
            <a:r>
              <a:rPr lang="en-US" dirty="0"/>
              <a:t> Hardware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1A5AE6-AE05-4148-8A45-D298CB6D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4" y="1351769"/>
            <a:ext cx="3585358" cy="41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12" y="812469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Back-end Infrastructure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563483"/>
            <a:ext cx="8225582" cy="3731034"/>
          </a:xfrm>
        </p:spPr>
        <p:txBody>
          <a:bodyPr/>
          <a:lstStyle/>
          <a:p>
            <a:r>
              <a:rPr lang="en-US" dirty="0"/>
              <a:t>Vehicle information is processed by a synchronization script aligning all data points to a common 5 second time windows using linear interpolation</a:t>
            </a:r>
          </a:p>
          <a:p>
            <a:r>
              <a:rPr lang="en-US" dirty="0"/>
              <a:t>The script is also responsible for calculating several metrices : Fuel Consumption, distance driven etc. </a:t>
            </a:r>
          </a:p>
          <a:p>
            <a:r>
              <a:rPr lang="en-US" dirty="0"/>
              <a:t>The gateway server also provides client applications access to the synchronized data via a secure REST interface. </a:t>
            </a:r>
          </a:p>
          <a:p>
            <a:r>
              <a:rPr lang="en-US" dirty="0"/>
              <a:t>Secondly, the gateway server enables clients to send actuation commands to vehicles. </a:t>
            </a:r>
          </a:p>
          <a:p>
            <a:r>
              <a:rPr lang="en-US" dirty="0"/>
              <a:t>Finally, the gateway server enforces security by only allowing authorized users access to the data.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0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CBAEB8-2CDE-4E91-9A69-1151261A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0" y="790723"/>
            <a:ext cx="7867579" cy="52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691449"/>
            <a:ext cx="8457913" cy="1015871"/>
          </a:xfrm>
        </p:spPr>
        <p:txBody>
          <a:bodyPr/>
          <a:lstStyle/>
          <a:p>
            <a:pPr algn="ctr"/>
            <a:r>
              <a:rPr lang="en-US" dirty="0"/>
              <a:t>Direct User Interaction with a vehicle.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56898" y="1563483"/>
            <a:ext cx="4409089" cy="3731034"/>
          </a:xfrm>
        </p:spPr>
        <p:txBody>
          <a:bodyPr/>
          <a:lstStyle/>
          <a:p>
            <a:r>
              <a:rPr lang="en-US" dirty="0"/>
              <a:t>Devised a model to enable people to interact with a vehicle via a user interface (hand held or wearable devices) generated based on a visual object recognition algorithm.</a:t>
            </a:r>
          </a:p>
          <a:p>
            <a:r>
              <a:rPr lang="en-US" dirty="0"/>
              <a:t> Approach used in this paper combines Bag of visual words(</a:t>
            </a:r>
            <a:r>
              <a:rPr lang="en-US" dirty="0" err="1"/>
              <a:t>BoW</a:t>
            </a:r>
            <a:r>
              <a:rPr lang="en-US" dirty="0"/>
              <a:t>) with linear SVMs and FAST/ORB feature detection algorithm. </a:t>
            </a:r>
          </a:p>
          <a:p>
            <a:r>
              <a:rPr lang="en-US" dirty="0"/>
              <a:t>Hence doesn’t reply on fiducial markers and the system is trained on only snapshots of the cars.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895D1-EE2B-4C32-B2B6-CAC07A80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018" y="1252653"/>
            <a:ext cx="3070093" cy="529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11532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On-screen Show (4:3)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</vt:lpstr>
      <vt:lpstr>Rockwell</vt:lpstr>
      <vt:lpstr>Wingdings</vt:lpstr>
      <vt:lpstr>PNE Theme Slide Deck</vt:lpstr>
      <vt:lpstr>Connected Vehicles:  Solutions and Challenges.   Conversations with Connected Vehicles</vt:lpstr>
      <vt:lpstr>Introduction to what is discussed :</vt:lpstr>
      <vt:lpstr>Motivation </vt:lpstr>
      <vt:lpstr>The CloudThink Platform </vt:lpstr>
      <vt:lpstr>Use cases for CloudThink</vt:lpstr>
      <vt:lpstr>CARduino Hardware </vt:lpstr>
      <vt:lpstr>Back-end Infrastructure </vt:lpstr>
      <vt:lpstr>PowerPoint Presentation</vt:lpstr>
      <vt:lpstr>Direct User Interaction with a vehicle. </vt:lpstr>
      <vt:lpstr>Functional Semantic Metadata for Smart Vehicles </vt:lpstr>
      <vt:lpstr>Monitoring Car Interactions </vt:lpstr>
      <vt:lpstr>Limitations </vt:lpstr>
      <vt:lpstr>Future Scope  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Medini Aradhya</cp:lastModifiedBy>
  <cp:revision>337</cp:revision>
  <cp:lastPrinted>2014-01-31T19:29:42Z</cp:lastPrinted>
  <dcterms:created xsi:type="dcterms:W3CDTF">2013-09-18T13:46:37Z</dcterms:created>
  <dcterms:modified xsi:type="dcterms:W3CDTF">2019-02-07T20:18:58Z</dcterms:modified>
</cp:coreProperties>
</file>